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alacticphonics.com/" TargetMode="External"/><Relationship Id="rId2" Type="http://schemas.openxmlformats.org/officeDocument/2006/relationships/hyperlink" Target="https://www.phonicsplay.co.uk/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phonicsplay.co.uk/resources/phase/2/buried-treasure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8301" y="379450"/>
            <a:ext cx="10481771" cy="2325113"/>
          </a:xfrm>
        </p:spPr>
        <p:txBody>
          <a:bodyPr>
            <a:normAutofit/>
          </a:bodyPr>
          <a:lstStyle/>
          <a:p>
            <a:pPr algn="ctr"/>
            <a:r>
              <a:rPr lang="en-GB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Phonic Screening Check 2020</a:t>
            </a:r>
            <a:endParaRPr lang="en-US" sz="48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8805" y="1286411"/>
            <a:ext cx="4238625" cy="1162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9461" y="2704563"/>
            <a:ext cx="3219450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7473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en-GB" sz="192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the Phonic Screening Check (PSC)?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GB" sz="14400" dirty="0" smtClean="0">
                <a:latin typeface="Calibri" panose="020F0502020204030204" pitchFamily="34" charset="0"/>
                <a:cs typeface="Calibri" panose="020F0502020204030204" pitchFamily="34" charset="0"/>
              </a:rPr>
              <a:t>A statutory assessment for all children in Year 1.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GB" sz="14400" dirty="0" smtClean="0">
                <a:latin typeface="Calibri" panose="020F0502020204030204" pitchFamily="34" charset="0"/>
                <a:cs typeface="Calibri" panose="020F0502020204030204" pitchFamily="34" charset="0"/>
              </a:rPr>
              <a:t>All children in Year 1 will usually complete the assessment in June.  Due to </a:t>
            </a:r>
            <a:r>
              <a:rPr lang="en-GB" sz="144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Covid</a:t>
            </a:r>
            <a:r>
              <a:rPr lang="en-GB" sz="14400" dirty="0" smtClean="0">
                <a:latin typeface="Calibri" panose="020F0502020204030204" pitchFamily="34" charset="0"/>
                <a:cs typeface="Calibri" panose="020F0502020204030204" pitchFamily="34" charset="0"/>
              </a:rPr>
              <a:t> 19 this year it will be during the Autumn term for children in Year 2.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GB" sz="14400" dirty="0" smtClean="0">
                <a:latin typeface="Calibri" panose="020F0502020204030204" pitchFamily="34" charset="0"/>
                <a:cs typeface="Calibri" panose="020F0502020204030204" pitchFamily="34" charset="0"/>
              </a:rPr>
              <a:t>It consists of 40 words that each child must read </a:t>
            </a:r>
            <a:r>
              <a:rPr lang="en-GB" sz="14400" dirty="0" smtClean="0">
                <a:latin typeface="Calibri" panose="020F0502020204030204" pitchFamily="34" charset="0"/>
                <a:cs typeface="Calibri" panose="020F0502020204030204" pitchFamily="34" charset="0"/>
              </a:rPr>
              <a:t>one-to-one </a:t>
            </a:r>
            <a:r>
              <a:rPr lang="en-GB" sz="14400" dirty="0" smtClean="0">
                <a:latin typeface="Calibri" panose="020F0502020204030204" pitchFamily="34" charset="0"/>
                <a:cs typeface="Calibri" panose="020F0502020204030204" pitchFamily="34" charset="0"/>
              </a:rPr>
              <a:t>with a teacher.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GB" sz="14400" dirty="0" smtClean="0">
                <a:latin typeface="Calibri" panose="020F0502020204030204" pitchFamily="34" charset="0"/>
                <a:cs typeface="Calibri" panose="020F0502020204030204" pitchFamily="34" charset="0"/>
              </a:rPr>
              <a:t>It is a combination of real and pseudo (alien) words.</a:t>
            </a: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4000" b="1" u="sng" dirty="0" smtClean="0"/>
              <a:t> </a:t>
            </a:r>
            <a:endParaRPr lang="en-US" sz="4000" b="1" u="sng" dirty="0"/>
          </a:p>
        </p:txBody>
      </p:sp>
    </p:spTree>
    <p:extLst>
      <p:ext uri="{BB962C8B-B14F-4D97-AF65-F5344CB8AC3E}">
        <p14:creationId xmlns:p14="http://schemas.microsoft.com/office/powerpoint/2010/main" val="1922893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en-GB" sz="192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is the Phonic Screening Check (PSC)?</a:t>
            </a:r>
          </a:p>
          <a:p>
            <a:pPr algn="ctr"/>
            <a:endParaRPr lang="en-GB" sz="19200" b="1" u="sng" dirty="0" smtClean="0"/>
          </a:p>
          <a:p>
            <a:pPr algn="just"/>
            <a:r>
              <a:rPr lang="en-US" sz="14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Phonic Screening Check is not a reading test</a:t>
            </a:r>
            <a:r>
              <a:rPr lang="en-US" sz="144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r>
              <a:rPr lang="en-US" sz="144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It </a:t>
            </a:r>
            <a:r>
              <a:rPr lang="en-US" sz="14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is an assessment of </a:t>
            </a:r>
            <a:r>
              <a:rPr lang="en-US" sz="144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your child’s </a:t>
            </a:r>
            <a:r>
              <a:rPr lang="en-US" sz="144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ability to decode words using their phonic knowledge.</a:t>
            </a:r>
            <a:endParaRPr lang="en-US" sz="14400" b="1" u="sng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380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rmAutofit/>
          </a:bodyPr>
          <a:lstStyle/>
          <a:p>
            <a:pPr algn="ctr"/>
            <a:r>
              <a:rPr lang="en-GB" sz="36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Example of real words which may be included </a:t>
            </a:r>
          </a:p>
          <a:p>
            <a:pPr algn="ctr"/>
            <a:endParaRPr lang="en-GB" sz="19200" b="1" u="sng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130" y="1031145"/>
            <a:ext cx="3810000" cy="54578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4211" y="1031145"/>
            <a:ext cx="3676650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05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199315"/>
          </a:xfrm>
        </p:spPr>
        <p:txBody>
          <a:bodyPr>
            <a:noAutofit/>
          </a:bodyPr>
          <a:lstStyle/>
          <a:p>
            <a:pPr algn="ctr"/>
            <a:r>
              <a:rPr lang="en-GB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are pseudo words or alien words? </a:t>
            </a:r>
          </a:p>
          <a:p>
            <a:pPr algn="just"/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Pronounceable 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combinations of letters that can be read by the application of grapheme-phoneme conversion rules, but they are, by definition, not real words </a:t>
            </a:r>
            <a:r>
              <a:rPr lang="en-US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36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in </a:t>
            </a:r>
            <a:r>
              <a:rPr lang="en-US" sz="3600" dirty="0">
                <a:latin typeface="Calibri" panose="020F0502020204030204" pitchFamily="34" charset="0"/>
                <a:cs typeface="Calibri" panose="020F0502020204030204" pitchFamily="34" charset="0"/>
              </a:rPr>
              <a:t>English. </a:t>
            </a:r>
            <a:endParaRPr lang="en-GB" sz="36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6366" y="4185634"/>
            <a:ext cx="3643138" cy="244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71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Autofit/>
          </a:bodyPr>
          <a:lstStyle/>
          <a:p>
            <a:pPr algn="ctr"/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Why have </a:t>
            </a: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pseudo </a:t>
            </a:r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been included? </a:t>
            </a:r>
            <a:endParaRPr lang="en-US" sz="48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Non-words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are new to all children and therefore test their ability to decode words. This means that they do not </a:t>
            </a:r>
            <a:r>
              <a:rPr lang="en-US" sz="3400" dirty="0" err="1">
                <a:latin typeface="Calibri" panose="020F0502020204030204" pitchFamily="34" charset="0"/>
                <a:cs typeface="Calibri" panose="020F0502020204030204" pitchFamily="34" charset="0"/>
              </a:rPr>
              <a:t>favour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 children with good vocabulary or visual memory of words, therefore the check tests them on their ability to use phonics to read words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All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non-words in the screening check are accompanied by a picture of an imaginary creature to provide a context for the pupil (naming the type of imaginary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creature). This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is to ensure that they are not trying to match the non-word to a word in their vocabulary. </a:t>
            </a:r>
            <a:endParaRPr lang="en-GB" sz="34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453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rmAutofit/>
          </a:bodyPr>
          <a:lstStyle/>
          <a:p>
            <a:pPr algn="ctr"/>
            <a:r>
              <a:rPr lang="en-GB" sz="36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Example of alien words which may be included? </a:t>
            </a:r>
          </a:p>
          <a:p>
            <a:pPr algn="ctr"/>
            <a:endParaRPr lang="en-GB" sz="19200" b="1" u="sng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420" y="948140"/>
            <a:ext cx="3781425" cy="54768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6358" y="948140"/>
            <a:ext cx="3562350" cy="54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885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en-GB" sz="192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Structure and Content</a:t>
            </a:r>
          </a:p>
          <a:p>
            <a:pPr algn="just"/>
            <a:r>
              <a:rPr lang="en-US" sz="120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assessment is divided into two sections.</a:t>
            </a:r>
          </a:p>
          <a:p>
            <a:pPr algn="just"/>
            <a:r>
              <a:rPr lang="en-US" sz="120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Section </a:t>
            </a:r>
            <a:r>
              <a:rPr lang="en-US" sz="12000" b="1" u="sng" dirty="0">
                <a:latin typeface="Calibri" panose="020F0502020204030204" pitchFamily="34" charset="0"/>
                <a:cs typeface="Calibri" panose="020F0502020204030204" pitchFamily="34" charset="0"/>
              </a:rPr>
              <a:t>1 </a:t>
            </a:r>
            <a:endParaRPr lang="en-US" sz="120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12000" dirty="0" smtClean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variety of simple word structures (CVC - cat, VCC - ant, CCVC - step and CVCC - past) using single letters (a, b, c and so on), some consonant digraphs (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ch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ck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ff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ll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ng,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sh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ss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zz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) and frequent and consistent vowel digraphs (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ee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oi,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oo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or</a:t>
            </a:r>
            <a:r>
              <a:rPr lang="en-US" sz="120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en-GB" sz="120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/>
            <a:r>
              <a:rPr lang="en-GB" sz="120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Section 2</a:t>
            </a:r>
          </a:p>
          <a:p>
            <a:pPr algn="just"/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This will contain a variety of more complex word structures (CCVCC - stand, CCCVC - scrap, CCCVCC - spring and two syllable words) with some additional consonant digraphs (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ph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wh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), some less frequent and consistent vowel digraphs including split digraphs (a-e, e-e,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-e) and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trigraphs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 (air, </a:t>
            </a:r>
            <a:r>
              <a:rPr lang="en-US" sz="12000" dirty="0" err="1">
                <a:latin typeface="Calibri" panose="020F0502020204030204" pitchFamily="34" charset="0"/>
                <a:cs typeface="Calibri" panose="020F0502020204030204" pitchFamily="34" charset="0"/>
              </a:rPr>
              <a:t>igh</a:t>
            </a:r>
            <a:r>
              <a:rPr lang="en-US" sz="12000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  <a:endParaRPr lang="en-GB" sz="120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endParaRPr lang="en-GB" sz="19200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5687146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Autofit/>
          </a:bodyPr>
          <a:lstStyle/>
          <a:p>
            <a:pPr algn="ctr"/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How will the Phonics Screening Check </a:t>
            </a: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be </a:t>
            </a:r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carried out? </a:t>
            </a:r>
            <a:endParaRPr lang="en-US" sz="48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Prior to the test children will be shown practice sheets with examples of real and non-words. Therefore, when they come to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do the real assessment the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materials will be familiar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them. </a:t>
            </a:r>
            <a:endParaRPr lang="en-US" sz="3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assessment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will be carried out by a teacher familiar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to your child.</a:t>
            </a: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It will occur in a comfortable, noise free and well lit environment away from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distractions.</a:t>
            </a:r>
            <a:endParaRPr lang="en-GB" sz="34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5588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Autofit/>
          </a:bodyPr>
          <a:lstStyle/>
          <a:p>
            <a:pPr algn="ctr"/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How will the Phonics </a:t>
            </a: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Screening Check </a:t>
            </a:r>
            <a:b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be </a:t>
            </a:r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carried out? </a:t>
            </a:r>
            <a:endParaRPr lang="en-US" sz="48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There is no time limit for the test but it normally takes between 4 and 9 minutes per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child.</a:t>
            </a: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If the teacher administering the test believes a child is finding it difficult to concentrate during the PSC then rest breaks may be taken when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needed. </a:t>
            </a: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Modifications may be made to the PSC to suit the individual needs of children e.g. font size, reducing the number of words on each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page.</a:t>
            </a:r>
            <a:endParaRPr lang="en-GB" sz="34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5508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Autofit/>
          </a:bodyPr>
          <a:lstStyle/>
          <a:p>
            <a:pPr algn="ctr"/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How are we </a:t>
            </a: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helping the </a:t>
            </a:r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children </a:t>
            </a: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prepare for the PSC? </a:t>
            </a:r>
            <a:endParaRPr lang="en-US" sz="48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3400" dirty="0" smtClean="0"/>
              <a:t>•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Focused daily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Phonics lessons planned specifically for the phase that the children are currently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working at. </a:t>
            </a: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Phonics assessments are carried out every term to assess which Phase each child is at. Children at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Robert Arkenstall should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reach Phase 6 by the end of Year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Individual and small group reading with children – they are encouraged to decode unfamiliar words using their phonic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knowledge.</a:t>
            </a:r>
            <a:endParaRPr lang="en-GB" sz="34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614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Autofit/>
          </a:bodyPr>
          <a:lstStyle/>
          <a:p>
            <a:pPr algn="ctr"/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How are we helping children </a:t>
            </a: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prepare for the PSC? </a:t>
            </a:r>
            <a:endParaRPr lang="en-US" sz="48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Individual or small group work focused on gaps in phonics knowledge. </a:t>
            </a:r>
          </a:p>
          <a:p>
            <a:pPr algn="just"/>
            <a:r>
              <a:rPr lang="en-GB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use of ICT to keep learning interactive, visual and engaging. </a:t>
            </a:r>
          </a:p>
          <a:p>
            <a:r>
              <a:rPr lang="en-GB" sz="36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Websites we use at school</a:t>
            </a:r>
          </a:p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https://www.phonicsplay.co.uk</a:t>
            </a:r>
            <a:r>
              <a:rPr lang="en-GB" sz="2000" b="1" dirty="0" smtClean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/</a:t>
            </a:r>
            <a:endParaRPr lang="en-GB" sz="20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b="1" u="sng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https://www.galacticphonics.com</a:t>
            </a:r>
            <a:r>
              <a:rPr lang="en-GB" sz="2000" b="1" u="sng" dirty="0" smtClean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/</a:t>
            </a:r>
            <a:r>
              <a:rPr lang="en-GB" sz="20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907568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Autofit/>
          </a:bodyPr>
          <a:lstStyle/>
          <a:p>
            <a:pPr algn="ctr"/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How can you help your child at home?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When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reading at home encourage children to sound out both familiar and unfamiliar words in their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books. </a:t>
            </a:r>
            <a:endParaRPr lang="en-US" sz="3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Encouraging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children to read everywhere e.g. whilst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shopping. </a:t>
            </a:r>
            <a:endParaRPr lang="en-US" sz="3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Word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games e.g. I spy,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snap. </a:t>
            </a:r>
            <a:endParaRPr lang="en-US" sz="3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Making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up non-words of their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own.</a:t>
            </a:r>
            <a:endParaRPr lang="en-US" sz="3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Direct your child to the following games on Phonics Play.</a:t>
            </a:r>
            <a:endParaRPr lang="en-US" sz="3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6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9097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Autofit/>
          </a:bodyPr>
          <a:lstStyle/>
          <a:p>
            <a:pPr algn="ctr"/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How can you help your child at home?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GB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Direct your child to the following games on Phonics Play.</a:t>
            </a:r>
          </a:p>
          <a:p>
            <a:r>
              <a:rPr lang="en-GB" sz="1800" b="1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</a:t>
            </a:r>
            <a:r>
              <a:rPr lang="en-GB" sz="1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</a:t>
            </a:r>
            <a:r>
              <a:rPr lang="en-GB" sz="1800" b="1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</a:t>
            </a:r>
            <a:r>
              <a:rPr lang="en-GB" sz="1800" b="1" dirty="0" smtClean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www.phonicsplay.co.uk/resources/phase/2/buried-treasure</a:t>
            </a:r>
            <a:r>
              <a:rPr lang="en-GB" sz="1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               </a:t>
            </a:r>
            <a:endParaRPr lang="en-US" sz="18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6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429" y="2428003"/>
            <a:ext cx="2305050" cy="16573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229" y="4521423"/>
            <a:ext cx="2381250" cy="19621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10884" y="526948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https://www.phonicsplay.co.uk/resources/phase/2/dragons-den</a:t>
            </a:r>
          </a:p>
        </p:txBody>
      </p:sp>
    </p:spTree>
    <p:extLst>
      <p:ext uri="{BB962C8B-B14F-4D97-AF65-F5344CB8AC3E}">
        <p14:creationId xmlns:p14="http://schemas.microsoft.com/office/powerpoint/2010/main" val="9817527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9513" y="250662"/>
            <a:ext cx="10958290" cy="1947333"/>
          </a:xfrm>
        </p:spPr>
        <p:txBody>
          <a:bodyPr>
            <a:noAutofit/>
          </a:bodyPr>
          <a:lstStyle/>
          <a:p>
            <a:pPr algn="ctr"/>
            <a:r>
              <a:rPr lang="en-US" sz="3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How will </a:t>
            </a:r>
            <a:r>
              <a:rPr lang="en-US" sz="3400" b="1" u="sng" dirty="0">
                <a:latin typeface="Calibri" panose="020F0502020204030204" pitchFamily="34" charset="0"/>
                <a:cs typeface="Calibri" panose="020F0502020204030204" pitchFamily="34" charset="0"/>
              </a:rPr>
              <a:t>I know if my child </a:t>
            </a:r>
            <a:r>
              <a:rPr lang="en-US" sz="3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has </a:t>
            </a:r>
            <a:r>
              <a:rPr lang="en-US" sz="3400" b="1" u="sng" dirty="0">
                <a:latin typeface="Calibri" panose="020F0502020204030204" pitchFamily="34" charset="0"/>
                <a:cs typeface="Calibri" panose="020F0502020204030204" pitchFamily="34" charset="0"/>
              </a:rPr>
              <a:t>met </a:t>
            </a:r>
            <a:r>
              <a:rPr lang="en-US" sz="3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US" sz="3400" b="1" u="sng" dirty="0">
                <a:latin typeface="Calibri" panose="020F0502020204030204" pitchFamily="34" charset="0"/>
                <a:cs typeface="Calibri" panose="020F0502020204030204" pitchFamily="34" charset="0"/>
              </a:rPr>
              <a:t>PSC standard</a:t>
            </a:r>
            <a:r>
              <a:rPr lang="en-US" sz="34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pPr algn="ctr"/>
            <a:endParaRPr lang="en-US" sz="1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school will inform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you once the pass mark has been published by the Government, this should be early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in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 Spring term 2021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ctr"/>
            <a:endParaRPr lang="en-US" sz="1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400" b="1" u="sng" dirty="0">
                <a:latin typeface="Calibri" panose="020F0502020204030204" pitchFamily="34" charset="0"/>
                <a:cs typeface="Calibri" panose="020F0502020204030204" pitchFamily="34" charset="0"/>
              </a:rPr>
              <a:t>What does this mean? </a:t>
            </a:r>
            <a:endParaRPr lang="en-US" sz="34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They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have a secure knowledge of the phonic content that has been taught in Year 1 and they are able to apply it when reading. In 2019 this meant that children had read at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least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32 out of 40 words correctly.</a:t>
            </a:r>
            <a:endParaRPr lang="en-US" sz="3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36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1564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0877" y="224904"/>
            <a:ext cx="10958290" cy="1947333"/>
          </a:xfrm>
        </p:spPr>
        <p:txBody>
          <a:bodyPr>
            <a:noAutofit/>
          </a:bodyPr>
          <a:lstStyle/>
          <a:p>
            <a:pPr algn="ctr"/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How will </a:t>
            </a:r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I know if my child </a:t>
            </a: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has not </a:t>
            </a:r>
            <a:r>
              <a:rPr lang="en-US" sz="4800" b="1" u="sng" dirty="0">
                <a:latin typeface="Calibri" panose="020F0502020204030204" pitchFamily="34" charset="0"/>
                <a:cs typeface="Calibri" panose="020F0502020204030204" pitchFamily="34" charset="0"/>
              </a:rPr>
              <a:t>met the PSC standard</a:t>
            </a:r>
            <a:r>
              <a:rPr lang="en-US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endParaRPr lang="en-GB" sz="36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/>
            <a:r>
              <a:rPr lang="en-US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They will receive further support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during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Year 2 including small group work and 1:1 catch up </a:t>
            </a:r>
            <a:r>
              <a:rPr lang="en-US" sz="3400" dirty="0" err="1">
                <a:latin typeface="Calibri" panose="020F0502020204030204" pitchFamily="34" charset="0"/>
                <a:cs typeface="Calibri" panose="020F0502020204030204" pitchFamily="34" charset="0"/>
              </a:rPr>
              <a:t>programmes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 if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necessary. </a:t>
            </a: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Daily phonic lessons will focus on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consolidating the Phase 3 and 5 sounds, as well as introducing the new Phase 6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content. </a:t>
            </a:r>
          </a:p>
          <a:p>
            <a:pPr algn="just"/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• </a:t>
            </a:r>
            <a:r>
              <a:rPr lang="en-US" sz="3400" dirty="0">
                <a:latin typeface="Calibri" panose="020F0502020204030204" pitchFamily="34" charset="0"/>
                <a:cs typeface="Calibri" panose="020F0502020204030204" pitchFamily="34" charset="0"/>
              </a:rPr>
              <a:t>At the end of Year 2 they will be re-tested to check that they have met the standard set by the </a:t>
            </a:r>
            <a:r>
              <a:rPr lang="en-US" sz="3400" dirty="0" smtClean="0">
                <a:latin typeface="Calibri" panose="020F0502020204030204" pitchFamily="34" charset="0"/>
                <a:cs typeface="Calibri" panose="020F0502020204030204" pitchFamily="34" charset="0"/>
              </a:rPr>
              <a:t>government.</a:t>
            </a:r>
            <a:endParaRPr lang="en-US" sz="3400" b="1" u="sng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2657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0877" y="224904"/>
            <a:ext cx="10958290" cy="1947333"/>
          </a:xfrm>
        </p:spPr>
        <p:txBody>
          <a:bodyPr>
            <a:noAutofit/>
          </a:bodyPr>
          <a:lstStyle/>
          <a:p>
            <a:pPr algn="ctr"/>
            <a:r>
              <a:rPr lang="en-GB" sz="4800" b="1" u="sng" dirty="0" smtClean="0">
                <a:latin typeface="Calibri" panose="020F0502020204030204" pitchFamily="34" charset="0"/>
                <a:cs typeface="Calibri" panose="020F0502020204030204" pitchFamily="34" charset="0"/>
              </a:rPr>
              <a:t>Any questions? </a:t>
            </a:r>
          </a:p>
          <a:p>
            <a:pPr algn="ctr"/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If you have any questions please speak to your child's class teacher and we will happily answer 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any </a:t>
            </a:r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of your questions. </a:t>
            </a:r>
            <a:endParaRPr lang="en-US" sz="40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3147" y="3261934"/>
            <a:ext cx="333375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6927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63</TotalTime>
  <Words>1024</Words>
  <Application>Microsoft Office PowerPoint</Application>
  <PresentationFormat>Widescreen</PresentationFormat>
  <Paragraphs>65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Century Gothic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 sCreening Check 2020</dc:title>
  <dc:creator>kgale</dc:creator>
  <cp:lastModifiedBy>Sarah English</cp:lastModifiedBy>
  <cp:revision>8</cp:revision>
  <dcterms:created xsi:type="dcterms:W3CDTF">2020-11-06T10:00:07Z</dcterms:created>
  <dcterms:modified xsi:type="dcterms:W3CDTF">2020-11-06T11:41:53Z</dcterms:modified>
</cp:coreProperties>
</file>